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1" r:id="rId27"/>
    <p:sldId id="350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70" r:id="rId44"/>
    <p:sldId id="371" r:id="rId45"/>
    <p:sldId id="372" r:id="rId46"/>
    <p:sldId id="373" r:id="rId47"/>
    <p:sldId id="374" r:id="rId48"/>
    <p:sldId id="37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5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PROCESAMIENTO Y ANALISIS DE IMAGENES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Utilizaremos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</a:t>
            </a:r>
            <a:r>
              <a:rPr lang="en-US" dirty="0" err="1"/>
              <a:t>como</a:t>
            </a:r>
            <a:endParaRPr lang="en-US" dirty="0"/>
          </a:p>
          <a:p>
            <a:pPr lvl="1"/>
            <a:r>
              <a:rPr lang="es-PA" dirty="0"/>
              <a:t>A</a:t>
            </a:r>
            <a:r>
              <a:rPr lang="en-US" dirty="0" err="1"/>
              <a:t>naconda</a:t>
            </a:r>
            <a:endParaRPr lang="en-US" dirty="0"/>
          </a:p>
          <a:p>
            <a:pPr lvl="1"/>
            <a:r>
              <a:rPr lang="es-PA" dirty="0"/>
              <a:t>J</a:t>
            </a:r>
            <a:r>
              <a:rPr lang="en-US" dirty="0" err="1"/>
              <a:t>upyter</a:t>
            </a:r>
            <a:r>
              <a:rPr lang="en-US" dirty="0"/>
              <a:t> Notebooks</a:t>
            </a:r>
          </a:p>
          <a:p>
            <a:pPr lvl="1"/>
            <a:r>
              <a:rPr lang="es-PA" dirty="0"/>
              <a:t>P</a:t>
            </a:r>
            <a:r>
              <a:rPr lang="en-US" dirty="0" err="1"/>
              <a:t>ython</a:t>
            </a:r>
            <a:r>
              <a:rPr lang="en-US" dirty="0"/>
              <a:t> Scripting</a:t>
            </a:r>
          </a:p>
        </p:txBody>
      </p:sp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247" y="1320053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2" y="3739823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1E9483-F9F1-478D-AD83-825985D8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28" y="4503148"/>
            <a:ext cx="2781688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Cargando y Desplegando </a:t>
            </a:r>
            <a:r>
              <a:rPr lang="es-PA" dirty="0" err="1"/>
              <a:t>Imagenes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Fundamentos</a:t>
            </a:r>
          </a:p>
          <a:p>
            <a:pPr lvl="1"/>
            <a:r>
              <a:rPr lang="es-PA" dirty="0"/>
              <a:t>Toma tiempo en aprender</a:t>
            </a:r>
          </a:p>
          <a:p>
            <a:pPr lvl="1"/>
            <a:r>
              <a:rPr lang="es-PA" dirty="0"/>
              <a:t>Son las bases para construcción </a:t>
            </a:r>
            <a:r>
              <a:rPr lang="es-PA" dirty="0" err="1"/>
              <a:t>rápuda</a:t>
            </a:r>
            <a:endParaRPr lang="es-PA" dirty="0"/>
          </a:p>
          <a:p>
            <a:r>
              <a:rPr lang="es-PA" dirty="0"/>
              <a:t>cv2.imread() Cada ves que queramos hacer cargas de imágenes para hacer una aplicación</a:t>
            </a:r>
          </a:p>
          <a:p>
            <a:pPr lvl="1"/>
            <a:r>
              <a:rPr lang="es-PA" dirty="0" err="1"/>
              <a:t>Deteccion</a:t>
            </a:r>
            <a:r>
              <a:rPr lang="es-PA" dirty="0"/>
              <a:t> de objetos</a:t>
            </a:r>
          </a:p>
          <a:p>
            <a:pPr lvl="1"/>
            <a:r>
              <a:rPr lang="es-PA" dirty="0" err="1"/>
              <a:t>Clasificacion</a:t>
            </a:r>
            <a:r>
              <a:rPr lang="es-PA" dirty="0"/>
              <a:t>, Tracking</a:t>
            </a:r>
          </a:p>
          <a:p>
            <a:pPr lvl="1"/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Recognition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En </a:t>
            </a:r>
            <a:r>
              <a:rPr lang="es-PA" dirty="0" err="1"/>
              <a:t>OpenCV</a:t>
            </a:r>
            <a:r>
              <a:rPr lang="es-PA" dirty="0"/>
              <a:t> (Python) las imágenes son representadas en un arreglo de </a:t>
            </a:r>
            <a:r>
              <a:rPr lang="es-PA" dirty="0" err="1"/>
              <a:t>numpy</a:t>
            </a:r>
            <a:endParaRPr lang="es-PA" dirty="0"/>
          </a:p>
          <a:p>
            <a:pPr lvl="1"/>
            <a:r>
              <a:rPr lang="es-PA" dirty="0"/>
              <a:t>1ch para gris</a:t>
            </a:r>
          </a:p>
          <a:p>
            <a:pPr lvl="1"/>
            <a:r>
              <a:rPr lang="es-PA" dirty="0"/>
              <a:t>3ch para color</a:t>
            </a:r>
          </a:p>
          <a:p>
            <a:r>
              <a:rPr lang="es-PA" dirty="0"/>
              <a:t>Adicionalmente la salida de una imagen de (800 x 600) = W x H en </a:t>
            </a:r>
            <a:r>
              <a:rPr lang="es-PA" dirty="0" err="1"/>
              <a:t>OpenCV</a:t>
            </a:r>
            <a:endParaRPr lang="es-PA" dirty="0"/>
          </a:p>
          <a:p>
            <a:pPr lvl="1"/>
            <a:r>
              <a:rPr lang="es-PA" dirty="0"/>
              <a:t>h, w, c = </a:t>
            </a:r>
            <a:r>
              <a:rPr lang="es-PA" dirty="0" err="1"/>
              <a:t>Image.shape</a:t>
            </a:r>
            <a:r>
              <a:rPr lang="es-PA" dirty="0"/>
              <a:t>[:3]</a:t>
            </a:r>
            <a:endParaRPr lang="en-US" dirty="0"/>
          </a:p>
        </p:txBody>
      </p:sp>
      <p:pic>
        <p:nvPicPr>
          <p:cNvPr id="1026" name="Picture 2" descr="Object Detection: Accessible now in the dashboard">
            <a:extLst>
              <a:ext uri="{FF2B5EF4-FFF2-40B4-BE49-F238E27FC236}">
                <a16:creationId xmlns:a16="http://schemas.microsoft.com/office/drawing/2014/main" id="{882D4088-C8B1-4DAE-A2C0-FD728F22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8" y="3352205"/>
            <a:ext cx="2848081" cy="14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tical character recognition - Wikipedia">
            <a:extLst>
              <a:ext uri="{FF2B5EF4-FFF2-40B4-BE49-F238E27FC236}">
                <a16:creationId xmlns:a16="http://schemas.microsoft.com/office/drawing/2014/main" id="{E8B657F4-D0D4-4613-AA8E-E1B33162E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57" y="3341038"/>
            <a:ext cx="2531628" cy="14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y Bullet Building Block Toys Assembly Toys Building Blocks 3-9 Year Old  Children Puzzle Toys at affordable prices, price 15 USD — 📦free shipping,  ⭐real reviews with photos — Joom">
            <a:extLst>
              <a:ext uri="{FF2B5EF4-FFF2-40B4-BE49-F238E27FC236}">
                <a16:creationId xmlns:a16="http://schemas.microsoft.com/office/drawing/2014/main" id="{6276F682-D28B-469F-AC37-4003F691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946" y="832902"/>
            <a:ext cx="2065261" cy="206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917B-6AAD-4DC6-ADA2-3F6B49C66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888" y="6152834"/>
            <a:ext cx="3639058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E5ACE8-1D59-432A-BE94-383DA9F9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18" y="0"/>
            <a:ext cx="731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2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1AAB6D-7011-44F1-9E10-BEFF8704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53" y="379923"/>
            <a:ext cx="6525536" cy="685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4C2B1A-82B2-4AE4-B912-C250B719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163" y="1259899"/>
            <a:ext cx="7640116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5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Leyendo y Asignando Pixeles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Vamos a manipular pixeles y valores</a:t>
            </a:r>
          </a:p>
          <a:p>
            <a:pPr lvl="1"/>
            <a:r>
              <a:rPr lang="es-PA" dirty="0"/>
              <a:t>Pixeles son la unidad más pequeña de una imagen</a:t>
            </a:r>
          </a:p>
          <a:p>
            <a:pPr lvl="1"/>
            <a:r>
              <a:rPr lang="es-PA" dirty="0"/>
              <a:t>Los pixeles tienen niveles de intensidad</a:t>
            </a:r>
          </a:p>
          <a:p>
            <a:pPr lvl="2"/>
            <a:r>
              <a:rPr lang="es-PA" dirty="0"/>
              <a:t>0 = negro</a:t>
            </a:r>
          </a:p>
          <a:p>
            <a:pPr lvl="2"/>
            <a:r>
              <a:rPr lang="es-PA" dirty="0"/>
              <a:t>255 = blanco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OpenCV</a:t>
            </a:r>
            <a:r>
              <a:rPr lang="es-PA" dirty="0"/>
              <a:t> el formato de la imagen en el espacio de color RGB es salida BGR</a:t>
            </a:r>
          </a:p>
          <a:p>
            <a:pPr lvl="2"/>
            <a:r>
              <a:rPr lang="es-PA" dirty="0"/>
              <a:t>(b, g, r) = </a:t>
            </a:r>
            <a:r>
              <a:rPr lang="es-PA" dirty="0" err="1"/>
              <a:t>image</a:t>
            </a:r>
            <a:r>
              <a:rPr lang="es-PA" dirty="0"/>
              <a:t>[0, 0]</a:t>
            </a:r>
          </a:p>
          <a:p>
            <a:pPr lvl="2"/>
            <a:r>
              <a:rPr lang="es-PA" dirty="0"/>
              <a:t>Esto se debe a que antes, 20 años atrás BGR era el estándar y no RGB</a:t>
            </a:r>
          </a:p>
          <a:p>
            <a:pPr lvl="2"/>
            <a:r>
              <a:rPr lang="es-PA" dirty="0"/>
              <a:t>Adicionalmente el valor de la posición del pixel representa Y, X no X,Y</a:t>
            </a:r>
          </a:p>
          <a:p>
            <a:pPr lvl="3"/>
            <a:r>
              <a:rPr lang="es-PA" dirty="0"/>
              <a:t>Idéntico a h, w… asignamos la distancia Y para luego asignar X</a:t>
            </a:r>
          </a:p>
        </p:txBody>
      </p:sp>
      <p:pic>
        <p:nvPicPr>
          <p:cNvPr id="2050" name="Picture 2" descr="Colorful pixels Royalty Free Vector Image - VectorStock">
            <a:extLst>
              <a:ext uri="{FF2B5EF4-FFF2-40B4-BE49-F238E27FC236}">
                <a16:creationId xmlns:a16="http://schemas.microsoft.com/office/drawing/2014/main" id="{5D195410-3BFA-4BB8-942D-CAD24300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95" y="543431"/>
            <a:ext cx="1575683" cy="170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7D9A3-941A-4147-ACC8-22B1CAE8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13" y="4446742"/>
            <a:ext cx="2581635" cy="238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DEE20-8C4E-4F0A-B6F4-36BAC634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897" y="5189419"/>
            <a:ext cx="3524181" cy="4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6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698FC-4F00-4910-A0FC-0D0933DB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59529" cy="640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4DE14-AA34-481E-B4E4-B600A513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94" y="2358616"/>
            <a:ext cx="6037506" cy="40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5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D40A2-1A59-4C18-8F9C-1678591D8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565" y="145144"/>
            <a:ext cx="6754168" cy="685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9A69F-347A-49D9-9C77-97ED8378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6" y="2071243"/>
            <a:ext cx="5373501" cy="3155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5373F-F9C5-4143-B991-7E00465F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49" y="1297458"/>
            <a:ext cx="6155536" cy="39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Dibujando con </a:t>
            </a:r>
            <a:r>
              <a:rPr lang="es-PA" dirty="0" err="1"/>
              <a:t>OpenCV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Vamos a dibujar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OpenCV</a:t>
            </a:r>
            <a:r>
              <a:rPr lang="es-PA" dirty="0"/>
              <a:t> (C++) existe la librería </a:t>
            </a:r>
            <a:r>
              <a:rPr lang="es-PA" dirty="0" err="1"/>
              <a:t>highgui</a:t>
            </a:r>
            <a:r>
              <a:rPr lang="es-PA" dirty="0"/>
              <a:t> que se encarga de esto</a:t>
            </a:r>
          </a:p>
          <a:p>
            <a:pPr lvl="1"/>
            <a:r>
              <a:rPr lang="es-PA" dirty="0" err="1"/>
              <a:t>Lineas</a:t>
            </a:r>
            <a:endParaRPr lang="es-PA" dirty="0"/>
          </a:p>
          <a:p>
            <a:pPr lvl="1"/>
            <a:r>
              <a:rPr lang="es-PA" dirty="0"/>
              <a:t>Rectángulos</a:t>
            </a:r>
          </a:p>
          <a:p>
            <a:pPr lvl="1"/>
            <a:r>
              <a:rPr lang="es-PA" dirty="0"/>
              <a:t>Círculos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 puede usar como tag box de objetos detectados</a:t>
            </a:r>
          </a:p>
          <a:p>
            <a:r>
              <a:rPr lang="es-PA" dirty="0"/>
              <a:t>Otras aplicaciones como segmentación</a:t>
            </a:r>
          </a:p>
        </p:txBody>
      </p:sp>
    </p:spTree>
    <p:extLst>
      <p:ext uri="{BB962C8B-B14F-4D97-AF65-F5344CB8AC3E}">
        <p14:creationId xmlns:p14="http://schemas.microsoft.com/office/powerpoint/2010/main" val="273600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9FB8F-0D98-4E25-BDA1-B91D483D7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683843" cy="3769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B745C-B8B1-4B8F-A613-CBC3D034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9175"/>
            <a:ext cx="4683844" cy="2941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3452AD-CAA4-4A7E-9AF9-AE1AE61B1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47" y="-1"/>
            <a:ext cx="5732253" cy="4399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DA922-1AA0-4553-832D-2B25CDD12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109" y="4399004"/>
            <a:ext cx="5714891" cy="6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7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4F561B-3B00-47E6-8661-7B9EAF56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0" y="91174"/>
            <a:ext cx="2829320" cy="3115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4792A8-5F00-471C-A091-4A1A5CAE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44" y="100700"/>
            <a:ext cx="2791215" cy="3057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D7774-6451-44D5-9B60-2CFA0142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43" y="76884"/>
            <a:ext cx="2829320" cy="310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DC635-4FDE-42E4-A716-C7E2DE866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047" y="76884"/>
            <a:ext cx="2753109" cy="3067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4D0E1-DD67-4017-B16B-B3DCE609E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472" y="3448053"/>
            <a:ext cx="2819794" cy="307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772A98-59CD-478B-AF30-2739EB519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5550" y="3429000"/>
            <a:ext cx="2762636" cy="3115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21A7A-6464-4A80-9347-FAC06A0C6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5049" y="3448053"/>
            <a:ext cx="280074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1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semanales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/>
              <a:t>individuales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Proyecto Final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BBBBB7-E852-4707-B4C4-FEC720E4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145" y="304364"/>
            <a:ext cx="7821116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0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C0DA52-5844-4073-95DD-8B0207AF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602" y="1614234"/>
            <a:ext cx="4448796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Traslación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Cuando hablamos de traslación es la acción geométrica</a:t>
            </a:r>
          </a:p>
          <a:p>
            <a:pPr lvl="1"/>
            <a:r>
              <a:rPr lang="es-PA" dirty="0"/>
              <a:t>Movimientos de un </a:t>
            </a:r>
            <a:r>
              <a:rPr lang="es-PA" dirty="0" err="1"/>
              <a:t>obeto</a:t>
            </a:r>
            <a:r>
              <a:rPr lang="es-PA" dirty="0"/>
              <a:t> de un lado a otro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Veremos que para </a:t>
            </a:r>
            <a:r>
              <a:rPr lang="es-PA" dirty="0" err="1"/>
              <a:t>OpenCV</a:t>
            </a:r>
            <a:r>
              <a:rPr lang="es-PA" dirty="0"/>
              <a:t> utilizamos la función </a:t>
            </a:r>
            <a:r>
              <a:rPr lang="es-PA" dirty="0" err="1"/>
              <a:t>warpAffine</a:t>
            </a:r>
            <a:r>
              <a:rPr lang="es-PA" dirty="0"/>
              <a:t> que posee una matriz</a:t>
            </a:r>
          </a:p>
          <a:p>
            <a:pPr lvl="1"/>
            <a:r>
              <a:rPr lang="es-PA" dirty="0"/>
              <a:t>M  de la forma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E5BB2-D1CD-444A-8B77-2A47BB65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348" y="452718"/>
            <a:ext cx="3167891" cy="242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66D53-9759-4AC4-9D87-6E981AEB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50" y="4593757"/>
            <a:ext cx="5496692" cy="1638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6275F6-617D-4183-AC00-E1459386E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740" y="4249314"/>
            <a:ext cx="4394422" cy="232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6F62B-FC14-4A9D-8757-71A8D4BF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17" y="0"/>
            <a:ext cx="6314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6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08A3E9-AA3E-44AB-BB2C-6423C363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59" y="67963"/>
            <a:ext cx="2513736" cy="3251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93D541-9967-41A4-8FBA-6F7E6DC3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20" y="3541761"/>
            <a:ext cx="2539146" cy="3248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B70702-6AEA-4A62-8E55-D0917B76A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484" y="3541760"/>
            <a:ext cx="2475411" cy="3248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7231AE-8F07-4696-B245-1DB567C40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213" y="3541759"/>
            <a:ext cx="2513347" cy="3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96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Rotación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Cuando hablamos de rotación es la acción de girar un objeto sobre su eje</a:t>
            </a:r>
          </a:p>
          <a:p>
            <a:endParaRPr lang="es-PA" dirty="0"/>
          </a:p>
          <a:p>
            <a:r>
              <a:rPr lang="es-PA" dirty="0"/>
              <a:t>Podemos rotarlo sobre su propio eje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Argumento 1</a:t>
            </a:r>
          </a:p>
          <a:p>
            <a:pPr lvl="1"/>
            <a:r>
              <a:rPr lang="es-PA" dirty="0"/>
              <a:t>Argumento 2, El valor positivo corresponde a rotación CCW</a:t>
            </a:r>
          </a:p>
          <a:p>
            <a:pPr lvl="1"/>
            <a:r>
              <a:rPr lang="es-PA" dirty="0"/>
              <a:t>  Argumento 3, escala de la imagen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También podemos hacer rotaciones sobre ejes arbitrarios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D3F4C-C2AE-4F83-9038-CB55032B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87" y="3292552"/>
            <a:ext cx="6171451" cy="52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3D03F-B6C0-4F5B-AAC9-9D4F7118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87" y="4962635"/>
            <a:ext cx="5591955" cy="781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811EA-44EB-431F-9738-B32A8D7F9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414" y="2889067"/>
            <a:ext cx="1503936" cy="1640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E7127-5291-434E-8C1A-062D73A04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012" y="4737326"/>
            <a:ext cx="1529338" cy="16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670D8-6FAC-42D0-920D-20179A59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968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100F9-E8A7-48DD-81AE-6516AA4C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84" y="1"/>
            <a:ext cx="5842462" cy="20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7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F6B69D-A88B-4795-99A7-4CFF3886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21" y="121770"/>
            <a:ext cx="2181482" cy="2831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E945-AB4D-494D-8C23-722154CA9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66" y="121770"/>
            <a:ext cx="2555588" cy="33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04593-FD89-4C36-8FC0-F10163DF7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94" y="121770"/>
            <a:ext cx="2550637" cy="3307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C9FDF4-6A05-4332-96CA-12DA61FC4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897" y="121770"/>
            <a:ext cx="2652359" cy="3474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723EA6-2FD4-4E9A-895E-1FCDEB520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892" y="3723379"/>
            <a:ext cx="2762464" cy="3012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6CE32-207C-4EE8-B52C-922E8E2B4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184" y="3595816"/>
            <a:ext cx="2430984" cy="31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5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Redimensionamiento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Cambiamos el tamaño de la imagen</a:t>
            </a:r>
          </a:p>
          <a:p>
            <a:r>
              <a:rPr lang="es-PA" dirty="0"/>
              <a:t>Jugamos con la relación de aspecto (Ancho/Alto)</a:t>
            </a:r>
          </a:p>
          <a:p>
            <a:pPr lvl="1"/>
            <a:r>
              <a:rPr lang="es-PA" dirty="0"/>
              <a:t>Hay que mantener esta relación</a:t>
            </a:r>
          </a:p>
          <a:p>
            <a:pPr lvl="1"/>
            <a:r>
              <a:rPr lang="es-PA" dirty="0"/>
              <a:t>Conserva el estilo real de la imagen</a:t>
            </a:r>
          </a:p>
          <a:p>
            <a:r>
              <a:rPr lang="es-PA" dirty="0"/>
              <a:t>Existen métodos de interpolación al cambio de tamaño</a:t>
            </a:r>
          </a:p>
          <a:p>
            <a:endParaRPr lang="es-PA" dirty="0"/>
          </a:p>
          <a:p>
            <a:r>
              <a:rPr lang="es-PA" dirty="0"/>
              <a:t>Importante mantener la relación de aspecto en especial para métodos de DL</a:t>
            </a:r>
          </a:p>
          <a:p>
            <a:r>
              <a:rPr lang="es-PA" dirty="0"/>
              <a:t>Métodos de interpolación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El problema de ir a una imagen mayor es que notamos la </a:t>
            </a:r>
            <a:r>
              <a:rPr lang="es-PA" dirty="0" err="1"/>
              <a:t>pixelación</a:t>
            </a:r>
            <a:endParaRPr lang="es-PA" dirty="0"/>
          </a:p>
          <a:p>
            <a:r>
              <a:rPr lang="es-PA" dirty="0"/>
              <a:t>Recomendación:</a:t>
            </a:r>
          </a:p>
          <a:p>
            <a:pPr lvl="1"/>
            <a:r>
              <a:rPr lang="es-PA" dirty="0"/>
              <a:t>Para ir de una imagen menor a mayor usar INTER_CUBIC, INTER_LANCZOS4</a:t>
            </a:r>
          </a:p>
          <a:p>
            <a:pPr lvl="1"/>
            <a:r>
              <a:rPr lang="es-PA" dirty="0"/>
              <a:t>Para ir de una imagen mayor a menor utilizar INTER_LINEAR, INTER_NEAREST, INTER_AREA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9218" name="Picture 2" descr="How can someone fix a stretched or compressed imag... - Adobe Support  Community - 10900311">
            <a:extLst>
              <a:ext uri="{FF2B5EF4-FFF2-40B4-BE49-F238E27FC236}">
                <a16:creationId xmlns:a16="http://schemas.microsoft.com/office/drawing/2014/main" id="{634762DB-14D6-421B-A544-928EE3816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98" y="1406931"/>
            <a:ext cx="3639931" cy="20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D1154-281F-42F9-AF62-5BAE753C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15" y="4326346"/>
            <a:ext cx="3426925" cy="99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4E125-4A56-4EB5-9688-040A9B41D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976" y="4089459"/>
            <a:ext cx="4081528" cy="17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7008F-ADEF-4728-B8FD-C9E8B628B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6047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96759-DAE5-43E6-B605-612B4BB7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73" y="1"/>
            <a:ext cx="6272381" cy="5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videos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entrega</a:t>
            </a:r>
            <a:r>
              <a:rPr lang="en-US" dirty="0"/>
              <a:t> o </a:t>
            </a:r>
            <a:r>
              <a:rPr lang="en-US" dirty="0" err="1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9A26BA-2009-481B-8C7C-54F3EE6E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25"/>
            <a:ext cx="8144744" cy="38923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EFF5E3-4535-4119-BE5C-7BD4C7CB9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821" y="3015049"/>
            <a:ext cx="4853066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C1737-18A8-49CE-A213-CD0FAB87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51" y="4729549"/>
            <a:ext cx="464884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50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Voltear Imagen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Tiene que ver con el movimiento de pixeles de un lugar a otro</a:t>
            </a:r>
          </a:p>
          <a:p>
            <a:r>
              <a:rPr lang="es-PA" dirty="0"/>
              <a:t>Generalmente en formas horizontal o vertical</a:t>
            </a:r>
          </a:p>
          <a:p>
            <a:pPr lvl="1"/>
            <a:r>
              <a:rPr lang="es-PA" dirty="0"/>
              <a:t>0 = Horizontal</a:t>
            </a:r>
          </a:p>
          <a:p>
            <a:pPr lvl="1"/>
            <a:r>
              <a:rPr lang="es-PA" dirty="0"/>
              <a:t>1 = Vertical</a:t>
            </a:r>
          </a:p>
          <a:p>
            <a:pPr lvl="1"/>
            <a:r>
              <a:rPr lang="es-PA" dirty="0"/>
              <a:t>-1 = Ambos tipos de volteo</a:t>
            </a:r>
          </a:p>
        </p:txBody>
      </p:sp>
      <p:pic>
        <p:nvPicPr>
          <p:cNvPr id="8194" name="Picture 2" descr="Python OpenCV: Flipping an image - techtutorialsx">
            <a:extLst>
              <a:ext uri="{FF2B5EF4-FFF2-40B4-BE49-F238E27FC236}">
                <a16:creationId xmlns:a16="http://schemas.microsoft.com/office/drawing/2014/main" id="{AA3DC091-AED5-4584-8810-7CA1A1C6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03" y="2798859"/>
            <a:ext cx="3137699" cy="331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9C53BB-B8E3-4656-ABEF-B151BD9EE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98" y="4666863"/>
            <a:ext cx="498227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20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17C62-3AE9-4369-B500-39BAE004B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28" y="0"/>
            <a:ext cx="711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D854DC-C3D1-4B49-B80B-3D9A2DA5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526"/>
            <a:ext cx="12192000" cy="3828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FA28D-6018-4175-9E7B-E04A35AC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02" y="409399"/>
            <a:ext cx="4448796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6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Recorte de la Imagen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Recordemos que la imagen es un arreglo (en este caso un arreglo de </a:t>
            </a:r>
            <a:r>
              <a:rPr lang="es-PA" dirty="0" err="1"/>
              <a:t>numpy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Debemos entender </a:t>
            </a:r>
            <a:r>
              <a:rPr lang="es-PA" dirty="0" err="1"/>
              <a:t>slicing</a:t>
            </a:r>
            <a:r>
              <a:rPr lang="es-PA" dirty="0"/>
              <a:t> de arreglos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7F610-828D-4866-A624-6D99F590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33" y="2496957"/>
            <a:ext cx="3952042" cy="200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7BFD6-F05D-4398-9C80-A9D2E905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5" y="4680777"/>
            <a:ext cx="727811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04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B7110-0F70-4A74-A293-A7D2CA55A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59" y="0"/>
            <a:ext cx="7390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90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A1281-0BCB-4017-84BC-0311F118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42" y="1145786"/>
            <a:ext cx="7916380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15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Aritmetica</a:t>
            </a:r>
            <a:r>
              <a:rPr lang="es-PA" dirty="0"/>
              <a:t> de Imagen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¿Qué es aritmética de </a:t>
            </a:r>
            <a:r>
              <a:rPr lang="es-PA" dirty="0" err="1"/>
              <a:t>imagenes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Idem</a:t>
            </a:r>
            <a:r>
              <a:rPr lang="es-PA" dirty="0"/>
              <a:t> a aritmética común pero aplicada a matrices (algebra de matrices)</a:t>
            </a:r>
          </a:p>
          <a:p>
            <a:pPr lvl="2"/>
            <a:r>
              <a:rPr lang="es-PA" dirty="0"/>
              <a:t>Podemos sumar, restar, multiplicar, dividir</a:t>
            </a:r>
          </a:p>
          <a:p>
            <a:pPr lvl="2"/>
            <a:endParaRPr lang="es-PA" dirty="0"/>
          </a:p>
          <a:p>
            <a:r>
              <a:rPr lang="es-PA" dirty="0"/>
              <a:t>Ejemplo: </a:t>
            </a:r>
          </a:p>
          <a:p>
            <a:pPr lvl="1"/>
            <a:r>
              <a:rPr lang="es-PA" dirty="0"/>
              <a:t>Filtros de Instagram</a:t>
            </a:r>
          </a:p>
          <a:p>
            <a:pPr lvl="1"/>
            <a:r>
              <a:rPr lang="es-PA" dirty="0"/>
              <a:t>Snapchat</a:t>
            </a:r>
          </a:p>
          <a:p>
            <a:pPr lvl="1"/>
            <a:r>
              <a:rPr lang="es-PA" dirty="0" err="1"/>
              <a:t>TikTok</a:t>
            </a:r>
            <a:endParaRPr lang="es-PA" dirty="0"/>
          </a:p>
          <a:p>
            <a:pPr lvl="1"/>
            <a:r>
              <a:rPr lang="es-PA" dirty="0"/>
              <a:t>Photoshop</a:t>
            </a:r>
          </a:p>
          <a:p>
            <a:pPr lvl="1"/>
            <a:endParaRPr lang="es-PA" dirty="0"/>
          </a:p>
          <a:p>
            <a:r>
              <a:rPr lang="es-PA" dirty="0"/>
              <a:t>La diferencia de operaciones </a:t>
            </a:r>
            <a:r>
              <a:rPr lang="es-PA" dirty="0" err="1"/>
              <a:t>aritmeticas</a:t>
            </a:r>
            <a:r>
              <a:rPr lang="es-PA" dirty="0"/>
              <a:t> en </a:t>
            </a:r>
            <a:r>
              <a:rPr lang="es-PA" dirty="0" err="1"/>
              <a:t>OpenCV</a:t>
            </a:r>
            <a:r>
              <a:rPr lang="es-PA" dirty="0"/>
              <a:t> vs </a:t>
            </a:r>
            <a:r>
              <a:rPr lang="es-PA" dirty="0" err="1"/>
              <a:t>Numpy</a:t>
            </a:r>
            <a:endParaRPr lang="es-PA" dirty="0"/>
          </a:p>
          <a:p>
            <a:pPr lvl="1"/>
            <a:r>
              <a:rPr lang="es-PA" dirty="0" err="1"/>
              <a:t>Numpy</a:t>
            </a:r>
            <a:r>
              <a:rPr lang="es-PA" dirty="0"/>
              <a:t> no tiene </a:t>
            </a:r>
            <a:r>
              <a:rPr lang="es-PA" dirty="0" err="1"/>
              <a:t>clipping</a:t>
            </a:r>
            <a:r>
              <a:rPr lang="es-PA" dirty="0"/>
              <a:t> de las operaciones</a:t>
            </a:r>
          </a:p>
          <a:p>
            <a:pPr lvl="1"/>
            <a:r>
              <a:rPr lang="es-PA" dirty="0" err="1"/>
              <a:t>OpenCV</a:t>
            </a:r>
            <a:r>
              <a:rPr lang="es-PA" dirty="0"/>
              <a:t> tiene </a:t>
            </a:r>
            <a:r>
              <a:rPr lang="es-PA" dirty="0" err="1"/>
              <a:t>clipping</a:t>
            </a:r>
            <a:r>
              <a:rPr lang="es-PA" dirty="0"/>
              <a:t> entre 0 a 255</a:t>
            </a:r>
          </a:p>
        </p:txBody>
      </p:sp>
      <p:pic>
        <p:nvPicPr>
          <p:cNvPr id="6146" name="Picture 2" descr="Hello Raspberry Pi: Python + OpenCV: Arithmetic Operations on Images -  add(), addWeighted() and subtract()">
            <a:extLst>
              <a:ext uri="{FF2B5EF4-FFF2-40B4-BE49-F238E27FC236}">
                <a16:creationId xmlns:a16="http://schemas.microsoft.com/office/drawing/2014/main" id="{49751268-E99D-46D1-BD1B-13649BA03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62" y="2977377"/>
            <a:ext cx="4574650" cy="256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540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1A2BD-06CD-4B76-ABE0-DC8C308F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693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7F62CB-20D8-43A5-9866-1A30EA6A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84" y="0"/>
            <a:ext cx="5729416" cy="24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8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0AC0AD-401F-41AB-859A-7DB0FF4A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768"/>
            <a:ext cx="12192000" cy="2888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6E641-BD1D-44DE-991D-EA47F6D4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91" y="823593"/>
            <a:ext cx="4782217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  <a:p>
            <a:r>
              <a:rPr lang="es-PA" dirty="0"/>
              <a:t>Si es estudiante IFARHU (becado) termine la materia si quiere nota</a:t>
            </a:r>
          </a:p>
          <a:p>
            <a:pPr lvl="1"/>
            <a:r>
              <a:rPr lang="es-PA" dirty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Operaciones de Bits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Podemos hacer operaciones básicas</a:t>
            </a:r>
          </a:p>
          <a:p>
            <a:r>
              <a:rPr lang="es-PA" dirty="0"/>
              <a:t>Parecido a enmascaramiento (siguientes </a:t>
            </a:r>
            <a:r>
              <a:rPr lang="es-PA" dirty="0" err="1"/>
              <a:t>slides</a:t>
            </a:r>
            <a:r>
              <a:rPr lang="es-PA" dirty="0"/>
              <a:t>)</a:t>
            </a:r>
          </a:p>
          <a:p>
            <a:r>
              <a:rPr lang="es-PA" dirty="0" err="1"/>
              <a:t>Operacioens</a:t>
            </a:r>
            <a:r>
              <a:rPr lang="es-PA" dirty="0"/>
              <a:t> básicas son:</a:t>
            </a:r>
          </a:p>
          <a:p>
            <a:pPr lvl="1"/>
            <a:r>
              <a:rPr lang="es-PA" dirty="0"/>
              <a:t>AND</a:t>
            </a:r>
          </a:p>
          <a:p>
            <a:pPr lvl="1"/>
            <a:r>
              <a:rPr lang="es-PA" dirty="0"/>
              <a:t>OR</a:t>
            </a:r>
          </a:p>
          <a:p>
            <a:pPr lvl="1"/>
            <a:r>
              <a:rPr lang="es-PA" dirty="0"/>
              <a:t>NOT</a:t>
            </a:r>
          </a:p>
          <a:p>
            <a:pPr lvl="1"/>
            <a:r>
              <a:rPr lang="es-PA" dirty="0"/>
              <a:t>XOR</a:t>
            </a:r>
          </a:p>
          <a:p>
            <a:endParaRPr lang="es-PA" dirty="0"/>
          </a:p>
        </p:txBody>
      </p:sp>
      <p:pic>
        <p:nvPicPr>
          <p:cNvPr id="5122" name="Picture 2" descr="Learn OpenCV by Examples: Bitwise AND, OR, XOR and NOT">
            <a:extLst>
              <a:ext uri="{FF2B5EF4-FFF2-40B4-BE49-F238E27FC236}">
                <a16:creationId xmlns:a16="http://schemas.microsoft.com/office/drawing/2014/main" id="{30C8ADFD-5C41-4D81-87DA-5B384D19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50" y="1783080"/>
            <a:ext cx="39624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31F5B9-2E42-4577-ADC2-B4788260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47" y="5224017"/>
            <a:ext cx="6477904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83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7056D-E5FA-4346-A324-BD274FF7A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37"/>
          <a:stretch/>
        </p:blipFill>
        <p:spPr>
          <a:xfrm>
            <a:off x="0" y="0"/>
            <a:ext cx="6002580" cy="4992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3A4C5-1CF9-4ECC-888D-07B8C178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951" y="-1"/>
            <a:ext cx="6162377" cy="373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78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776D2-43AA-45BA-8111-C1A64DE7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06" y="-89688"/>
            <a:ext cx="8907118" cy="3305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33986E-7874-4371-9664-97D36968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82" y="3429000"/>
            <a:ext cx="2819794" cy="3143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55D081-4054-476C-A7F9-4B600EE4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205" y="3429000"/>
            <a:ext cx="2829320" cy="3124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47A7A-268A-40F8-A433-75FC0D876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104" y="3369686"/>
            <a:ext cx="2829320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05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Enmascaramiento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Es fundamental para separación</a:t>
            </a:r>
          </a:p>
          <a:p>
            <a:r>
              <a:rPr lang="es-PA" dirty="0"/>
              <a:t>Realizamos </a:t>
            </a:r>
            <a:r>
              <a:rPr lang="es-PA" dirty="0" err="1"/>
              <a:t>masking</a:t>
            </a:r>
            <a:r>
              <a:rPr lang="es-PA" dirty="0"/>
              <a:t> con operaciones de bits</a:t>
            </a:r>
          </a:p>
          <a:p>
            <a:r>
              <a:rPr lang="es-PA" dirty="0"/>
              <a:t>Ejemplo:  Aplicaciones de imágenes en fotografía</a:t>
            </a:r>
          </a:p>
          <a:p>
            <a:pPr lvl="1"/>
            <a:endParaRPr lang="es-PA" dirty="0"/>
          </a:p>
        </p:txBody>
      </p:sp>
      <p:pic>
        <p:nvPicPr>
          <p:cNvPr id="4098" name="Picture 2" descr="How to Apply a Mask to an Image Using OpenCV – Automatic Addison">
            <a:extLst>
              <a:ext uri="{FF2B5EF4-FFF2-40B4-BE49-F238E27FC236}">
                <a16:creationId xmlns:a16="http://schemas.microsoft.com/office/drawing/2014/main" id="{18F7FA9F-157C-43D9-BAD9-2C92DC36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33" y="1249306"/>
            <a:ext cx="6014356" cy="120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1C453-1AF6-450A-8414-BB608A8E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25" y="3924966"/>
            <a:ext cx="5494092" cy="23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8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545EB9-A0D5-4631-869F-CCC83D65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97"/>
            <a:ext cx="614193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C18AB6-729D-48A8-AB86-EEA282C9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497"/>
            <a:ext cx="499179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6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CD256-20DE-41E4-8D7F-011C2E07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6" y="1365422"/>
            <a:ext cx="5931163" cy="4018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4EE60-D83C-491A-BF09-41E07DFE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65421"/>
            <a:ext cx="5988909" cy="401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80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Dividiendo y Uniendo Canales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Podemos hacer división de canales</a:t>
            </a:r>
          </a:p>
          <a:p>
            <a:pPr lvl="1"/>
            <a:r>
              <a:rPr lang="es-PA" dirty="0"/>
              <a:t>Imágenes a gris poseen 1 canal</a:t>
            </a:r>
          </a:p>
          <a:p>
            <a:pPr lvl="1"/>
            <a:r>
              <a:rPr lang="es-PA" dirty="0"/>
              <a:t>Imágenes a color poseen 3 canales</a:t>
            </a:r>
          </a:p>
          <a:p>
            <a:r>
              <a:rPr lang="es-PA" dirty="0"/>
              <a:t>Podemos hacer unión de canales</a:t>
            </a:r>
          </a:p>
          <a:p>
            <a:pPr lvl="1"/>
            <a:r>
              <a:rPr lang="es-PA" dirty="0"/>
              <a:t>Para procesar una imagen </a:t>
            </a:r>
            <a:r>
              <a:rPr lang="es-PA" dirty="0" err="1"/>
              <a:t>rgb</a:t>
            </a:r>
            <a:r>
              <a:rPr lang="es-PA" dirty="0"/>
              <a:t> se necesitan 3 canales</a:t>
            </a:r>
          </a:p>
          <a:p>
            <a:pPr lvl="1"/>
            <a:r>
              <a:rPr lang="es-PA" dirty="0"/>
              <a:t>Para una imagen de escala de grises, solo 1 canal</a:t>
            </a:r>
          </a:p>
          <a:p>
            <a:pPr lvl="1"/>
            <a:r>
              <a:rPr lang="es-PA" dirty="0"/>
              <a:t>Si queremos una imagen de gris con una imagen </a:t>
            </a:r>
            <a:r>
              <a:rPr lang="es-PA" dirty="0" err="1"/>
              <a:t>rgb</a:t>
            </a:r>
            <a:r>
              <a:rPr lang="es-PA" dirty="0"/>
              <a:t>, unir 3 veces la imagen de gris</a:t>
            </a:r>
          </a:p>
          <a:p>
            <a:pPr lvl="1"/>
            <a:endParaRPr lang="es-PA" dirty="0"/>
          </a:p>
          <a:p>
            <a:r>
              <a:rPr lang="es-PA" dirty="0"/>
              <a:t>Veremos la imagen en cada canal saturada</a:t>
            </a:r>
          </a:p>
          <a:p>
            <a:pPr lvl="1"/>
            <a:r>
              <a:rPr lang="es-PA" dirty="0"/>
              <a:t>Canal R saturará el rojo</a:t>
            </a:r>
          </a:p>
          <a:p>
            <a:pPr lvl="1"/>
            <a:endParaRPr lang="es-PA" dirty="0"/>
          </a:p>
        </p:txBody>
      </p:sp>
      <p:pic>
        <p:nvPicPr>
          <p:cNvPr id="3074" name="Picture 2" descr="visualización y almacenamiento de imágenes opencv - programador clic">
            <a:extLst>
              <a:ext uri="{FF2B5EF4-FFF2-40B4-BE49-F238E27FC236}">
                <a16:creationId xmlns:a16="http://schemas.microsoft.com/office/drawing/2014/main" id="{10AD00E9-D678-4898-A2B5-A5CF08CF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3" y="1200732"/>
            <a:ext cx="4606088" cy="237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51966-2AB1-4582-8CB6-208AA5639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93" y="5657268"/>
            <a:ext cx="6049989" cy="11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49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7669AC-99B7-43D2-B094-873667DB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50" y="0"/>
            <a:ext cx="5947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2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0711F3-238F-4A9C-8337-04DBC7F8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" y="157368"/>
            <a:ext cx="7904768" cy="338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BA8DB8-4E7C-4172-A1F7-B8B5C20B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35" y="157368"/>
            <a:ext cx="2627689" cy="3389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E28D27-2952-4819-92CA-212DFC450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291" y="3583863"/>
            <a:ext cx="7422292" cy="3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r>
              <a:rPr lang="en-US" dirty="0"/>
              <a:t> de:</a:t>
            </a:r>
          </a:p>
          <a:p>
            <a:pPr lvl="1"/>
            <a:r>
              <a:rPr lang="es-PA" dirty="0"/>
              <a:t>Inteligencia Artificial (Artificial </a:t>
            </a:r>
            <a:r>
              <a:rPr lang="es-PA" dirty="0" err="1"/>
              <a:t>Intelligence</a:t>
            </a:r>
            <a:r>
              <a:rPr lang="es-PA" dirty="0"/>
              <a:t>)</a:t>
            </a:r>
            <a:endParaRPr lang="en-US" dirty="0"/>
          </a:p>
          <a:p>
            <a:pPr lvl="1"/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(Machine Learning)</a:t>
            </a:r>
          </a:p>
          <a:p>
            <a:pPr lvl="1"/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Profundo</a:t>
            </a:r>
            <a:r>
              <a:rPr lang="en-US" dirty="0"/>
              <a:t> (Deep Learning)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que </a:t>
            </a:r>
            <a:r>
              <a:rPr lang="en-US" dirty="0" err="1"/>
              <a:t>llevarán</a:t>
            </a:r>
            <a:r>
              <a:rPr lang="en-US" dirty="0"/>
              <a:t> a explorer el </a:t>
            </a:r>
            <a:r>
              <a:rPr lang="en-US" dirty="0" err="1"/>
              <a:t>mundo</a:t>
            </a:r>
            <a:r>
              <a:rPr lang="en-US" dirty="0"/>
              <a:t> de la IA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teoría</a:t>
            </a:r>
            <a:r>
              <a:rPr lang="en-US" dirty="0"/>
              <a:t> y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60%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40% </a:t>
            </a:r>
            <a:r>
              <a:rPr lang="en-US" dirty="0" err="1"/>
              <a:t>Teoría</a:t>
            </a:r>
            <a:endParaRPr lang="en-US" dirty="0"/>
          </a:p>
          <a:p>
            <a:r>
              <a:rPr lang="en-US" dirty="0"/>
              <a:t>Al </a:t>
            </a:r>
            <a:r>
              <a:rPr lang="en-US" dirty="0" err="1"/>
              <a:t>finalizar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de:</a:t>
            </a:r>
          </a:p>
          <a:p>
            <a:pPr lvl="1"/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IA</a:t>
            </a:r>
          </a:p>
          <a:p>
            <a:pPr lvl="1"/>
            <a:r>
              <a:rPr lang="en-US" dirty="0" err="1"/>
              <a:t>Afinar</a:t>
            </a:r>
            <a:r>
              <a:rPr lang="en-US" dirty="0"/>
              <a:t> y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ideas para </a:t>
            </a:r>
            <a:r>
              <a:rPr lang="en-US" dirty="0" err="1"/>
              <a:t>concretarlas</a:t>
            </a:r>
            <a:endParaRPr lang="en-US" dirty="0"/>
          </a:p>
          <a:p>
            <a:r>
              <a:rPr lang="es-PA" dirty="0"/>
              <a:t>Sentirse capaces de participar en una </a:t>
            </a:r>
            <a:r>
              <a:rPr lang="es-PA" dirty="0" err="1"/>
              <a:t>hackaton</a:t>
            </a:r>
            <a:r>
              <a:rPr lang="es-PA" dirty="0"/>
              <a:t> de IA</a:t>
            </a:r>
            <a:endParaRPr lang="en-US" dirty="0"/>
          </a:p>
          <a:p>
            <a:endParaRPr lang="es-PA" dirty="0"/>
          </a:p>
          <a:p>
            <a:r>
              <a:rPr lang="es-PA" dirty="0"/>
              <a:t>Repositorio</a:t>
            </a:r>
          </a:p>
          <a:p>
            <a:pPr lvl="1"/>
            <a:r>
              <a:rPr lang="es-PA" dirty="0" err="1"/>
              <a:t>Github</a:t>
            </a:r>
            <a:r>
              <a:rPr lang="es-PA" dirty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División</a:t>
            </a:r>
            <a:r>
              <a:rPr lang="en-US" dirty="0"/>
              <a:t> de </a:t>
            </a:r>
            <a:r>
              <a:rPr lang="en-US" dirty="0" err="1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/>
              <a:t>Laboratorios</a:t>
            </a:r>
            <a:r>
              <a:rPr lang="en-US" b="1" dirty="0"/>
              <a:t>		24%</a:t>
            </a:r>
          </a:p>
          <a:p>
            <a:r>
              <a:rPr lang="es-PA" b="1" dirty="0"/>
              <a:t>Tareas				24%</a:t>
            </a:r>
          </a:p>
          <a:p>
            <a:r>
              <a:rPr lang="es-PA" b="1" dirty="0" err="1"/>
              <a:t>Quizes</a:t>
            </a:r>
            <a:r>
              <a:rPr lang="es-PA" b="1" dirty="0"/>
              <a:t>				24%</a:t>
            </a:r>
          </a:p>
          <a:p>
            <a:r>
              <a:rPr lang="es-PA" b="1" dirty="0"/>
              <a:t>Proyecto Final		28%</a:t>
            </a:r>
          </a:p>
          <a:p>
            <a:pPr marL="0" indent="0">
              <a:buNone/>
            </a:pPr>
            <a:r>
              <a:rPr lang="es-PA" b="1" dirty="0"/>
              <a:t>___________________________</a:t>
            </a:r>
          </a:p>
          <a:p>
            <a:r>
              <a:rPr lang="es-PA" b="1" dirty="0"/>
              <a:t>Total                        100%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/>
              <a:t>Proyecto Final – Construir un Sistema de </a:t>
            </a:r>
            <a:r>
              <a:rPr lang="es-PA" dirty="0" err="1"/>
              <a:t>Vision</a:t>
            </a:r>
            <a:r>
              <a:rPr lang="es-PA" dirty="0"/>
              <a:t> por Computador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/>
          </a:bodyPr>
          <a:lstStyle/>
          <a:p>
            <a:r>
              <a:rPr lang="es-PA" b="1" dirty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/>
              <a:t>Puede usar tarjetas hijas de cualquier plataforma!</a:t>
            </a:r>
          </a:p>
          <a:p>
            <a:r>
              <a:rPr lang="es-PA" dirty="0"/>
              <a:t>Grupo de 3 personas</a:t>
            </a:r>
          </a:p>
          <a:p>
            <a:pPr lvl="1"/>
            <a:r>
              <a:rPr lang="es-PA" dirty="0"/>
              <a:t>Todos tienen las mismas notas aún si solo trabaja 1</a:t>
            </a:r>
          </a:p>
          <a:p>
            <a:r>
              <a:rPr lang="es-PA" dirty="0"/>
              <a:t>Construir un sistema que tenga </a:t>
            </a:r>
            <a:r>
              <a:rPr lang="es-PA" dirty="0" err="1"/>
              <a:t>Vision</a:t>
            </a:r>
            <a:r>
              <a:rPr lang="es-PA" dirty="0"/>
              <a:t> por Computador (en PC o hardware como Raspberry Pi)</a:t>
            </a:r>
          </a:p>
          <a:p>
            <a:pPr lvl="1"/>
            <a:r>
              <a:rPr lang="es-PA" dirty="0"/>
              <a:t>Aplicación remota corriendo en un servidor</a:t>
            </a:r>
          </a:p>
          <a:p>
            <a:pPr lvl="1"/>
            <a:r>
              <a:rPr lang="es-PA" dirty="0"/>
              <a:t>Debe utilizar la librería </a:t>
            </a:r>
            <a:r>
              <a:rPr lang="es-PA" dirty="0" err="1"/>
              <a:t>OpenCV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4776B-8316-4E57-8291-BE4F7372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38" y="4409164"/>
            <a:ext cx="182905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19239</TotalTime>
  <Words>1325</Words>
  <Application>Microsoft Office PowerPoint</Application>
  <PresentationFormat>Widescreen</PresentationFormat>
  <Paragraphs>205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Century Gothic</vt:lpstr>
      <vt:lpstr>Wingdings 3</vt:lpstr>
      <vt:lpstr>Ion</vt:lpstr>
      <vt:lpstr>PROCESAMIENTO Y ANALISIS DE IMAGENES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Vision por Computador</vt:lpstr>
      <vt:lpstr>Introducción</vt:lpstr>
      <vt:lpstr>Cargando y Desplegando Imagenes</vt:lpstr>
      <vt:lpstr>PowerPoint Presentation</vt:lpstr>
      <vt:lpstr>PowerPoint Presentation</vt:lpstr>
      <vt:lpstr>Leyendo y Asignando Pixeles</vt:lpstr>
      <vt:lpstr>PowerPoint Presentation</vt:lpstr>
      <vt:lpstr>PowerPoint Presentation</vt:lpstr>
      <vt:lpstr>Dibujando con OpenCV</vt:lpstr>
      <vt:lpstr>PowerPoint Presentation</vt:lpstr>
      <vt:lpstr>PowerPoint Presentation</vt:lpstr>
      <vt:lpstr>PowerPoint Presentation</vt:lpstr>
      <vt:lpstr>PowerPoint Presentation</vt:lpstr>
      <vt:lpstr>Traslación</vt:lpstr>
      <vt:lpstr>PowerPoint Presentation</vt:lpstr>
      <vt:lpstr>PowerPoint Presentation</vt:lpstr>
      <vt:lpstr>Rotación</vt:lpstr>
      <vt:lpstr>PowerPoint Presentation</vt:lpstr>
      <vt:lpstr>PowerPoint Presentation</vt:lpstr>
      <vt:lpstr>Redimensionamiento</vt:lpstr>
      <vt:lpstr>PowerPoint Presentation</vt:lpstr>
      <vt:lpstr>PowerPoint Presentation</vt:lpstr>
      <vt:lpstr>Voltear Imagen</vt:lpstr>
      <vt:lpstr>PowerPoint Presentation</vt:lpstr>
      <vt:lpstr>PowerPoint Presentation</vt:lpstr>
      <vt:lpstr>Recorte de la Imagen</vt:lpstr>
      <vt:lpstr>PowerPoint Presentation</vt:lpstr>
      <vt:lpstr>PowerPoint Presentation</vt:lpstr>
      <vt:lpstr>Aritmetica de Imagen</vt:lpstr>
      <vt:lpstr>PowerPoint Presentation</vt:lpstr>
      <vt:lpstr>PowerPoint Presentation</vt:lpstr>
      <vt:lpstr>Operaciones de Bits</vt:lpstr>
      <vt:lpstr>PowerPoint Presentation</vt:lpstr>
      <vt:lpstr>PowerPoint Presentation</vt:lpstr>
      <vt:lpstr>Enmascaramiento</vt:lpstr>
      <vt:lpstr>PowerPoint Presentation</vt:lpstr>
      <vt:lpstr>PowerPoint Presentation</vt:lpstr>
      <vt:lpstr>Dividiendo y Uniendo Canales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794</cp:revision>
  <dcterms:created xsi:type="dcterms:W3CDTF">2018-02-28T08:20:25Z</dcterms:created>
  <dcterms:modified xsi:type="dcterms:W3CDTF">2021-06-13T13:08:44Z</dcterms:modified>
</cp:coreProperties>
</file>